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61" r:id="rId8"/>
    <p:sldId id="278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ебакина Кристина Васильевна" initials="ККВ" lastIdx="1" clrIdx="0">
    <p:extLst>
      <p:ext uri="{19B8F6BF-5375-455C-9EA6-DF929625EA0E}">
        <p15:presenceInfo xmlns:p15="http://schemas.microsoft.com/office/powerpoint/2012/main" xmlns="" userId="Колебакина Кристина Васи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138"/>
    <a:srgbClr val="005E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E825-08B3-477E-AF98-88FFF74005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D74A4-9C59-4A0E-8A55-331F1ABF49C2}">
      <dgm:prSet phldrT="[Текст]" custT="1"/>
      <dgm:spPr/>
      <dgm:t>
        <a:bodyPr/>
        <a:lstStyle/>
        <a:p>
          <a:r>
            <a:rPr lang="ru-RU" sz="1000" dirty="0" smtClean="0"/>
            <a:t>ЦЕЛЬ</a:t>
          </a:r>
          <a:endParaRPr lang="ru-RU" sz="1000" dirty="0"/>
        </a:p>
      </dgm:t>
    </dgm:pt>
    <dgm:pt modelId="{92DF24D1-1EA2-428F-96F8-F0F71868A7F3}" type="parTrans" cxnId="{F240DE3E-6645-45C8-8E0B-4D230C5266F7}">
      <dgm:prSet/>
      <dgm:spPr/>
      <dgm:t>
        <a:bodyPr/>
        <a:lstStyle/>
        <a:p>
          <a:endParaRPr lang="ru-RU"/>
        </a:p>
      </dgm:t>
    </dgm:pt>
    <dgm:pt modelId="{91013793-3C21-48DC-9273-66DDB23E6968}" type="sibTrans" cxnId="{F240DE3E-6645-45C8-8E0B-4D230C5266F7}">
      <dgm:prSet/>
      <dgm:spPr/>
      <dgm:t>
        <a:bodyPr/>
        <a:lstStyle/>
        <a:p>
          <a:endParaRPr lang="ru-RU"/>
        </a:p>
      </dgm:t>
    </dgm:pt>
    <dgm:pt modelId="{8362C92C-CE46-4BAE-8A87-BF15F6EFEB5E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комфортной и безопасной среды проживания на территории муниципального образования «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8F96F5-13DD-4E44-AF2B-198F82356D10}" type="parTrans" cxnId="{C5A35838-6743-4F5B-B38E-4648AE826991}">
      <dgm:prSet/>
      <dgm:spPr/>
      <dgm:t>
        <a:bodyPr/>
        <a:lstStyle/>
        <a:p>
          <a:endParaRPr lang="ru-RU"/>
        </a:p>
      </dgm:t>
    </dgm:pt>
    <dgm:pt modelId="{860BD9CD-7507-4C99-AEB1-32D2161244D2}" type="sibTrans" cxnId="{C5A35838-6743-4F5B-B38E-4648AE826991}">
      <dgm:prSet/>
      <dgm:spPr/>
      <dgm:t>
        <a:bodyPr/>
        <a:lstStyle/>
        <a:p>
          <a:endParaRPr lang="ru-RU"/>
        </a:p>
      </dgm:t>
    </dgm:pt>
    <dgm:pt modelId="{8C283200-B3C1-4DC1-9247-D3D72E4E4697}">
      <dgm:prSet phldrT="[Текст]" custT="1"/>
      <dgm:spPr/>
      <dgm:t>
        <a:bodyPr/>
        <a:lstStyle/>
        <a:p>
          <a:r>
            <a:rPr lang="ru-RU" sz="1000" dirty="0" smtClean="0"/>
            <a:t>ЗАДАЧИ</a:t>
          </a:r>
          <a:endParaRPr lang="ru-RU" sz="1000" dirty="0"/>
        </a:p>
      </dgm:t>
    </dgm:pt>
    <dgm:pt modelId="{A0C24D10-FB28-48E3-B0F7-D2F819269F52}" type="parTrans" cxnId="{8C225C8E-7A85-4116-96EE-A0C47AF3194A}">
      <dgm:prSet/>
      <dgm:spPr/>
      <dgm:t>
        <a:bodyPr/>
        <a:lstStyle/>
        <a:p>
          <a:endParaRPr lang="ru-RU"/>
        </a:p>
      </dgm:t>
    </dgm:pt>
    <dgm:pt modelId="{EBA7FCB8-11CC-4FA5-9BD5-C115FDFA10CC}" type="sibTrans" cxnId="{8C225C8E-7A85-4116-96EE-A0C47AF3194A}">
      <dgm:prSet/>
      <dgm:spPr/>
      <dgm:t>
        <a:bodyPr/>
        <a:lstStyle/>
        <a:p>
          <a:endParaRPr lang="ru-RU"/>
        </a:p>
      </dgm:t>
    </dgm:pt>
    <dgm:pt modelId="{F4258285-A582-4A1F-BFC6-4467DA18968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в сфере образования и культуры в МО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7EC9F2-0194-4A04-ACC1-EB2BA9DEA182}" type="parTrans" cxnId="{985D8319-56A7-4A29-8AD4-03EB778FFA97}">
      <dgm:prSet/>
      <dgm:spPr/>
      <dgm:t>
        <a:bodyPr/>
        <a:lstStyle/>
        <a:p>
          <a:endParaRPr lang="ru-RU"/>
        </a:p>
      </dgm:t>
    </dgm:pt>
    <dgm:pt modelId="{0C68FE87-53CD-4929-AD83-A202FEB5FC29}" type="sibTrans" cxnId="{985D8319-56A7-4A29-8AD4-03EB778FFA97}">
      <dgm:prSet/>
      <dgm:spPr/>
      <dgm:t>
        <a:bodyPr/>
        <a:lstStyle/>
        <a:p>
          <a:endParaRPr lang="ru-RU"/>
        </a:p>
      </dgm:t>
    </dgm:pt>
    <dgm:pt modelId="{1B691618-69BE-494A-8F20-C039DD6831F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жилья и качества жилищного обеспечения жителей МО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979E3F-AF4A-4331-841E-04ADABB75937}" type="parTrans" cxnId="{BBAE3965-BFEC-4A6D-A471-F64E8854B74B}">
      <dgm:prSet/>
      <dgm:spPr/>
      <dgm:t>
        <a:bodyPr/>
        <a:lstStyle/>
        <a:p>
          <a:endParaRPr lang="ru-RU"/>
        </a:p>
      </dgm:t>
    </dgm:pt>
    <dgm:pt modelId="{C0DBC5FB-4856-46CA-9AB5-DF63BBD24F27}" type="sibTrans" cxnId="{BBAE3965-BFEC-4A6D-A471-F64E8854B74B}">
      <dgm:prSet/>
      <dgm:spPr/>
      <dgm:t>
        <a:bodyPr/>
        <a:lstStyle/>
        <a:p>
          <a:endParaRPr lang="ru-RU"/>
        </a:p>
      </dgm:t>
    </dgm:pt>
    <dgm:pt modelId="{FB0B5683-B9D0-4068-A2C8-EEF8AD715E82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2BE0B12A-171F-4781-AD3D-27168989C6C1}" type="parTrans" cxnId="{68EEE0CD-3266-4244-84E2-5D86ED6779C0}">
      <dgm:prSet/>
      <dgm:spPr/>
      <dgm:t>
        <a:bodyPr/>
        <a:lstStyle/>
        <a:p>
          <a:endParaRPr lang="ru-RU"/>
        </a:p>
      </dgm:t>
    </dgm:pt>
    <dgm:pt modelId="{87826F46-0430-4BAD-AD20-140B9D3509D7}" type="sibTrans" cxnId="{68EEE0CD-3266-4244-84E2-5D86ED6779C0}">
      <dgm:prSet/>
      <dgm:spPr/>
      <dgm:t>
        <a:bodyPr/>
        <a:lstStyle/>
        <a:p>
          <a:endParaRPr lang="ru-RU"/>
        </a:p>
      </dgm:t>
    </dgm:pt>
    <dgm:pt modelId="{94E9FF39-16EE-40A4-86F0-E55A77D87F94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Все реализуемые мероприятия направлены на достижение 40 целевых показателей проекта, отражающих выполнение каждой из 6 задач проекта. Показатели </a:t>
          </a:r>
          <a:r>
            <a:rPr lang="ru-RU" sz="1500" dirty="0" err="1" smtClean="0">
              <a:latin typeface="Times New Roman" pitchFamily="18" charset="0"/>
              <a:cs typeface="Times New Roman" pitchFamily="18" charset="0"/>
            </a:rPr>
            <a:t>коррелируются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с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показателями региональных проектов.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B0C69092-EDAD-4298-A390-1473842F57FD}" type="parTrans" cxnId="{08538E66-E4FC-4B1A-8E80-BEFE80E93B8D}">
      <dgm:prSet/>
      <dgm:spPr/>
      <dgm:t>
        <a:bodyPr/>
        <a:lstStyle/>
        <a:p>
          <a:endParaRPr lang="ru-RU"/>
        </a:p>
      </dgm:t>
    </dgm:pt>
    <dgm:pt modelId="{87FEEC3E-4B8C-48D1-BEC5-88AC38E31DAC}" type="sibTrans" cxnId="{08538E66-E4FC-4B1A-8E80-BEFE80E93B8D}">
      <dgm:prSet/>
      <dgm:spPr/>
      <dgm:t>
        <a:bodyPr/>
        <a:lstStyle/>
        <a:p>
          <a:endParaRPr lang="ru-RU"/>
        </a:p>
      </dgm:t>
    </dgm:pt>
    <dgm:pt modelId="{50AC60FC-5A40-4212-90B7-D00F5102DD31}">
      <dgm:prSet phldrT="[Текст]"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DA2C9769-8283-4B8A-910F-2A1F535EC50A}" type="parTrans" cxnId="{7CB7C982-8193-4624-AE37-551FE597AC5E}">
      <dgm:prSet/>
      <dgm:spPr/>
      <dgm:t>
        <a:bodyPr/>
        <a:lstStyle/>
        <a:p>
          <a:endParaRPr lang="ru-RU"/>
        </a:p>
      </dgm:t>
    </dgm:pt>
    <dgm:pt modelId="{FFA2CC31-F6A6-4D76-B010-B3064B688BDA}" type="sibTrans" cxnId="{7CB7C982-8193-4624-AE37-551FE597AC5E}">
      <dgm:prSet/>
      <dgm:spPr/>
      <dgm:t>
        <a:bodyPr/>
        <a:lstStyle/>
        <a:p>
          <a:endParaRPr lang="ru-RU"/>
        </a:p>
      </dgm:t>
    </dgm:pt>
    <dgm:pt modelId="{8C0AF638-CB96-4ED3-9523-BBD45B7E2DCB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благоустройства общественных и дворовых территорий в МО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D81816-23B7-49D3-8DC9-C21B4626B48A}" type="parTrans" cxnId="{35F86BA2-B059-45B3-A359-CC5D17A1E138}">
      <dgm:prSet/>
      <dgm:spPr/>
      <dgm:t>
        <a:bodyPr/>
        <a:lstStyle/>
        <a:p>
          <a:endParaRPr lang="ru-RU"/>
        </a:p>
      </dgm:t>
    </dgm:pt>
    <dgm:pt modelId="{90F81167-C24A-4D97-8C85-36580BE13C8F}" type="sibTrans" cxnId="{35F86BA2-B059-45B3-A359-CC5D17A1E138}">
      <dgm:prSet/>
      <dgm:spPr/>
      <dgm:t>
        <a:bodyPr/>
        <a:lstStyle/>
        <a:p>
          <a:endParaRPr lang="ru-RU"/>
        </a:p>
      </dgm:t>
    </dgm:pt>
    <dgm:pt modelId="{1652A934-FB20-4DC0-8194-871E9712388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комплексного решения вопросов, связанных с развитием дорожной, транспортной, коммунальной инфраструктуры МО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CF43F8-E0AD-4251-8C84-0717F0DADCD4}" type="parTrans" cxnId="{52FDAA90-4027-4318-87A9-7EDB4FD0B038}">
      <dgm:prSet/>
      <dgm:spPr/>
      <dgm:t>
        <a:bodyPr/>
        <a:lstStyle/>
        <a:p>
          <a:endParaRPr lang="ru-RU"/>
        </a:p>
      </dgm:t>
    </dgm:pt>
    <dgm:pt modelId="{FF5DDE7C-0146-4472-A1B5-33A93C187735}" type="sibTrans" cxnId="{52FDAA90-4027-4318-87A9-7EDB4FD0B038}">
      <dgm:prSet/>
      <dgm:spPr/>
      <dgm:t>
        <a:bodyPr/>
        <a:lstStyle/>
        <a:p>
          <a:endParaRPr lang="ru-RU"/>
        </a:p>
      </dgm:t>
    </dgm:pt>
    <dgm:pt modelId="{C6D9D39F-C092-4E7D-A774-F22837D5BC2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для всех категорий и групп населения условий для занятий физической культурой и спортом, массовым спортом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C34022-6872-4C26-AB4A-7CD81E5ABD3C}" type="parTrans" cxnId="{3085922A-3C34-431E-BB9B-C23EE0D663FF}">
      <dgm:prSet/>
      <dgm:spPr/>
      <dgm:t>
        <a:bodyPr/>
        <a:lstStyle/>
        <a:p>
          <a:endParaRPr lang="ru-RU"/>
        </a:p>
      </dgm:t>
    </dgm:pt>
    <dgm:pt modelId="{CA7926F8-2433-4C40-90F7-BA2D99BAA37B}" type="sibTrans" cxnId="{3085922A-3C34-431E-BB9B-C23EE0D663FF}">
      <dgm:prSet/>
      <dgm:spPr/>
      <dgm:t>
        <a:bodyPr/>
        <a:lstStyle/>
        <a:p>
          <a:endParaRPr lang="ru-RU"/>
        </a:p>
      </dgm:t>
    </dgm:pt>
    <dgm:pt modelId="{3DB6E5D6-ACD3-4FA8-83B5-9260C285BBB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субъектов малого и среднего предпринимательства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B5136-6330-41E8-A9E3-465846270FFB}" type="parTrans" cxnId="{B3DB78BB-F59D-4B4C-ACB5-59B5FF214FE9}">
      <dgm:prSet/>
      <dgm:spPr/>
      <dgm:t>
        <a:bodyPr/>
        <a:lstStyle/>
        <a:p>
          <a:endParaRPr lang="ru-RU"/>
        </a:p>
      </dgm:t>
    </dgm:pt>
    <dgm:pt modelId="{1DE94A8E-9FEA-4C7C-9D8E-8DB0C4AA51AF}" type="sibTrans" cxnId="{B3DB78BB-F59D-4B4C-ACB5-59B5FF214FE9}">
      <dgm:prSet/>
      <dgm:spPr/>
      <dgm:t>
        <a:bodyPr/>
        <a:lstStyle/>
        <a:p>
          <a:endParaRPr lang="ru-RU"/>
        </a:p>
      </dgm:t>
    </dgm:pt>
    <dgm:pt modelId="{05D583CF-B1FB-4D44-9AAB-BA2463D04136}" type="pres">
      <dgm:prSet presAssocID="{13D8E825-08B3-477E-AF98-88FFF7400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054CA-1493-4F27-8592-3000E77CA450}" type="pres">
      <dgm:prSet presAssocID="{D4ED74A4-9C59-4A0E-8A55-331F1ABF49C2}" presName="composite" presStyleCnt="0"/>
      <dgm:spPr/>
    </dgm:pt>
    <dgm:pt modelId="{A3F69F23-E41E-4A85-BB79-37F42720CBAA}" type="pres">
      <dgm:prSet presAssocID="{D4ED74A4-9C59-4A0E-8A55-331F1ABF49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611C9-8179-4FCE-9723-081EA323DAD8}" type="pres">
      <dgm:prSet presAssocID="{D4ED74A4-9C59-4A0E-8A55-331F1ABF49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00E1-A4D7-4076-A11F-45C17BD5BBD0}" type="pres">
      <dgm:prSet presAssocID="{91013793-3C21-48DC-9273-66DDB23E6968}" presName="sp" presStyleCnt="0"/>
      <dgm:spPr/>
    </dgm:pt>
    <dgm:pt modelId="{6BA926DB-6CE7-42AB-A67D-02781E7C2EE4}" type="pres">
      <dgm:prSet presAssocID="{8C283200-B3C1-4DC1-9247-D3D72E4E4697}" presName="composite" presStyleCnt="0"/>
      <dgm:spPr/>
    </dgm:pt>
    <dgm:pt modelId="{0B4D74C5-9F85-42FE-9AEB-4C690F959636}" type="pres">
      <dgm:prSet presAssocID="{8C283200-B3C1-4DC1-9247-D3D72E4E46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55A0-7C09-4126-B753-B88D0879DCBB}" type="pres">
      <dgm:prSet presAssocID="{8C283200-B3C1-4DC1-9247-D3D72E4E4697}" presName="descendantText" presStyleLbl="alignAcc1" presStyleIdx="1" presStyleCnt="3" custScaleX="98765" custScaleY="66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DA4A2-46F1-445C-BB93-B51365F09FDF}" type="pres">
      <dgm:prSet presAssocID="{EBA7FCB8-11CC-4FA5-9BD5-C115FDFA10CC}" presName="sp" presStyleCnt="0"/>
      <dgm:spPr/>
    </dgm:pt>
    <dgm:pt modelId="{01AFC8C4-CC95-4543-AE2F-B03440105EBF}" type="pres">
      <dgm:prSet presAssocID="{FB0B5683-B9D0-4068-A2C8-EEF8AD715E82}" presName="composite" presStyleCnt="0"/>
      <dgm:spPr/>
    </dgm:pt>
    <dgm:pt modelId="{F780EE6E-4147-4C26-B60D-A26C0B3F6AC7}" type="pres">
      <dgm:prSet presAssocID="{FB0B5683-B9D0-4068-A2C8-EEF8AD715E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3FFDE-1D1E-4CC5-9363-62C907FDA6EA}" type="pres">
      <dgm:prSet presAssocID="{FB0B5683-B9D0-4068-A2C8-EEF8AD715E82}" presName="descendantText" presStyleLbl="alignAcc1" presStyleIdx="2" presStyleCnt="3" custScaleY="15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DBCBE-68E6-4ADF-B7E1-942E23EDDAD8}" type="presOf" srcId="{F4258285-A582-4A1F-BFC6-4467DA189681}" destId="{09D655A0-7C09-4126-B753-B88D0879DCBB}" srcOrd="0" destOrd="0" presId="urn:microsoft.com/office/officeart/2005/8/layout/chevron2"/>
    <dgm:cxn modelId="{52FDAA90-4027-4318-87A9-7EDB4FD0B038}" srcId="{8C283200-B3C1-4DC1-9247-D3D72E4E4697}" destId="{1652A934-FB20-4DC0-8194-871E9712388E}" srcOrd="3" destOrd="0" parTransId="{D2CF43F8-E0AD-4251-8C84-0717F0DADCD4}" sibTransId="{FF5DDE7C-0146-4472-A1B5-33A93C187735}"/>
    <dgm:cxn modelId="{B58FFBE2-036D-4950-8E2A-640828ECA94F}" type="presOf" srcId="{C6D9D39F-C092-4E7D-A774-F22837D5BC21}" destId="{09D655A0-7C09-4126-B753-B88D0879DCBB}" srcOrd="0" destOrd="4" presId="urn:microsoft.com/office/officeart/2005/8/layout/chevron2"/>
    <dgm:cxn modelId="{08C313ED-0FF2-49FC-AFAC-8481D3E839E9}" type="presOf" srcId="{1B691618-69BE-494A-8F20-C039DD6831F7}" destId="{09D655A0-7C09-4126-B753-B88D0879DCBB}" srcOrd="0" destOrd="2" presId="urn:microsoft.com/office/officeart/2005/8/layout/chevron2"/>
    <dgm:cxn modelId="{2A9F62D1-97BA-434C-B2DE-B61073A87898}" type="presOf" srcId="{3DB6E5D6-ACD3-4FA8-83B5-9260C285BBB4}" destId="{09D655A0-7C09-4126-B753-B88D0879DCBB}" srcOrd="0" destOrd="5" presId="urn:microsoft.com/office/officeart/2005/8/layout/chevron2"/>
    <dgm:cxn modelId="{F240DE3E-6645-45C8-8E0B-4D230C5266F7}" srcId="{13D8E825-08B3-477E-AF98-88FFF740057F}" destId="{D4ED74A4-9C59-4A0E-8A55-331F1ABF49C2}" srcOrd="0" destOrd="0" parTransId="{92DF24D1-1EA2-428F-96F8-F0F71868A7F3}" sibTransId="{91013793-3C21-48DC-9273-66DDB23E6968}"/>
    <dgm:cxn modelId="{C5A35838-6743-4F5B-B38E-4648AE826991}" srcId="{D4ED74A4-9C59-4A0E-8A55-331F1ABF49C2}" destId="{8362C92C-CE46-4BAE-8A87-BF15F6EFEB5E}" srcOrd="0" destOrd="0" parTransId="{668F96F5-13DD-4E44-AF2B-198F82356D10}" sibTransId="{860BD9CD-7507-4C99-AEB1-32D2161244D2}"/>
    <dgm:cxn modelId="{06FE8AC4-107C-4E01-899E-1D22E47E8C2A}" type="presOf" srcId="{50AC60FC-5A40-4212-90B7-D00F5102DD31}" destId="{09D655A0-7C09-4126-B753-B88D0879DCBB}" srcOrd="0" destOrd="6" presId="urn:microsoft.com/office/officeart/2005/8/layout/chevron2"/>
    <dgm:cxn modelId="{A9A1CA64-936E-4855-B740-EE316DCCBD61}" type="presOf" srcId="{94E9FF39-16EE-40A4-86F0-E55A77D87F94}" destId="{86B3FFDE-1D1E-4CC5-9363-62C907FDA6EA}" srcOrd="0" destOrd="0" presId="urn:microsoft.com/office/officeart/2005/8/layout/chevron2"/>
    <dgm:cxn modelId="{0CD9EA0E-597C-4A3E-813B-2D4BFF804C6C}" type="presOf" srcId="{1652A934-FB20-4DC0-8194-871E9712388E}" destId="{09D655A0-7C09-4126-B753-B88D0879DCBB}" srcOrd="0" destOrd="3" presId="urn:microsoft.com/office/officeart/2005/8/layout/chevron2"/>
    <dgm:cxn modelId="{1439FD9E-377C-43B6-91A3-66FD82D99E85}" type="presOf" srcId="{8362C92C-CE46-4BAE-8A87-BF15F6EFEB5E}" destId="{DE3611C9-8179-4FCE-9723-081EA323DAD8}" srcOrd="0" destOrd="0" presId="urn:microsoft.com/office/officeart/2005/8/layout/chevron2"/>
    <dgm:cxn modelId="{E747B85A-E0B3-4EEA-86EA-91D279F4C84F}" type="presOf" srcId="{8C0AF638-CB96-4ED3-9523-BBD45B7E2DCB}" destId="{09D655A0-7C09-4126-B753-B88D0879DCBB}" srcOrd="0" destOrd="1" presId="urn:microsoft.com/office/officeart/2005/8/layout/chevron2"/>
    <dgm:cxn modelId="{8C225C8E-7A85-4116-96EE-A0C47AF3194A}" srcId="{13D8E825-08B3-477E-AF98-88FFF740057F}" destId="{8C283200-B3C1-4DC1-9247-D3D72E4E4697}" srcOrd="1" destOrd="0" parTransId="{A0C24D10-FB28-48E3-B0F7-D2F819269F52}" sibTransId="{EBA7FCB8-11CC-4FA5-9BD5-C115FDFA10CC}"/>
    <dgm:cxn modelId="{648BF6E0-A83E-418A-B0B1-54A0686C9756}" type="presOf" srcId="{FB0B5683-B9D0-4068-A2C8-EEF8AD715E82}" destId="{F780EE6E-4147-4C26-B60D-A26C0B3F6AC7}" srcOrd="0" destOrd="0" presId="urn:microsoft.com/office/officeart/2005/8/layout/chevron2"/>
    <dgm:cxn modelId="{35F86BA2-B059-45B3-A359-CC5D17A1E138}" srcId="{8C283200-B3C1-4DC1-9247-D3D72E4E4697}" destId="{8C0AF638-CB96-4ED3-9523-BBD45B7E2DCB}" srcOrd="1" destOrd="0" parTransId="{CAD81816-23B7-49D3-8DC9-C21B4626B48A}" sibTransId="{90F81167-C24A-4D97-8C85-36580BE13C8F}"/>
    <dgm:cxn modelId="{F2EE5765-1CE4-47A3-B1E4-CDCBA8286E53}" type="presOf" srcId="{D4ED74A4-9C59-4A0E-8A55-331F1ABF49C2}" destId="{A3F69F23-E41E-4A85-BB79-37F42720CBAA}" srcOrd="0" destOrd="0" presId="urn:microsoft.com/office/officeart/2005/8/layout/chevron2"/>
    <dgm:cxn modelId="{08538E66-E4FC-4B1A-8E80-BEFE80E93B8D}" srcId="{FB0B5683-B9D0-4068-A2C8-EEF8AD715E82}" destId="{94E9FF39-16EE-40A4-86F0-E55A77D87F94}" srcOrd="0" destOrd="0" parTransId="{B0C69092-EDAD-4298-A390-1473842F57FD}" sibTransId="{87FEEC3E-4B8C-48D1-BEC5-88AC38E31DAC}"/>
    <dgm:cxn modelId="{985D8319-56A7-4A29-8AD4-03EB778FFA97}" srcId="{8C283200-B3C1-4DC1-9247-D3D72E4E4697}" destId="{F4258285-A582-4A1F-BFC6-4467DA189681}" srcOrd="0" destOrd="0" parTransId="{7E7EC9F2-0194-4A04-ACC1-EB2BA9DEA182}" sibTransId="{0C68FE87-53CD-4929-AD83-A202FEB5FC29}"/>
    <dgm:cxn modelId="{68EEE0CD-3266-4244-84E2-5D86ED6779C0}" srcId="{13D8E825-08B3-477E-AF98-88FFF740057F}" destId="{FB0B5683-B9D0-4068-A2C8-EEF8AD715E82}" srcOrd="2" destOrd="0" parTransId="{2BE0B12A-171F-4781-AD3D-27168989C6C1}" sibTransId="{87826F46-0430-4BAD-AD20-140B9D3509D7}"/>
    <dgm:cxn modelId="{BBAE3965-BFEC-4A6D-A471-F64E8854B74B}" srcId="{8C283200-B3C1-4DC1-9247-D3D72E4E4697}" destId="{1B691618-69BE-494A-8F20-C039DD6831F7}" srcOrd="2" destOrd="0" parTransId="{9B979E3F-AF4A-4331-841E-04ADABB75937}" sibTransId="{C0DBC5FB-4856-46CA-9AB5-DF63BBD24F27}"/>
    <dgm:cxn modelId="{3085922A-3C34-431E-BB9B-C23EE0D663FF}" srcId="{8C283200-B3C1-4DC1-9247-D3D72E4E4697}" destId="{C6D9D39F-C092-4E7D-A774-F22837D5BC21}" srcOrd="4" destOrd="0" parTransId="{A9C34022-6872-4C26-AB4A-7CD81E5ABD3C}" sibTransId="{CA7926F8-2433-4C40-90F7-BA2D99BAA37B}"/>
    <dgm:cxn modelId="{B3DB78BB-F59D-4B4C-ACB5-59B5FF214FE9}" srcId="{8C283200-B3C1-4DC1-9247-D3D72E4E4697}" destId="{3DB6E5D6-ACD3-4FA8-83B5-9260C285BBB4}" srcOrd="5" destOrd="0" parTransId="{F0CB5136-6330-41E8-A9E3-465846270FFB}" sibTransId="{1DE94A8E-9FEA-4C7C-9D8E-8DB0C4AA51AF}"/>
    <dgm:cxn modelId="{A7F7B1FA-A271-4FA0-A8D8-01D53F3F0DDC}" type="presOf" srcId="{8C283200-B3C1-4DC1-9247-D3D72E4E4697}" destId="{0B4D74C5-9F85-42FE-9AEB-4C690F959636}" srcOrd="0" destOrd="0" presId="urn:microsoft.com/office/officeart/2005/8/layout/chevron2"/>
    <dgm:cxn modelId="{D2E8C502-4E4D-4333-9268-DD11E2484D6B}" type="presOf" srcId="{13D8E825-08B3-477E-AF98-88FFF740057F}" destId="{05D583CF-B1FB-4D44-9AAB-BA2463D04136}" srcOrd="0" destOrd="0" presId="urn:microsoft.com/office/officeart/2005/8/layout/chevron2"/>
    <dgm:cxn modelId="{7CB7C982-8193-4624-AE37-551FE597AC5E}" srcId="{8C283200-B3C1-4DC1-9247-D3D72E4E4697}" destId="{50AC60FC-5A40-4212-90B7-D00F5102DD31}" srcOrd="6" destOrd="0" parTransId="{DA2C9769-8283-4B8A-910F-2A1F535EC50A}" sibTransId="{FFA2CC31-F6A6-4D76-B010-B3064B688BDA}"/>
    <dgm:cxn modelId="{347D97BD-2DC7-4C23-8E3D-33C4EE675CEF}" type="presParOf" srcId="{05D583CF-B1FB-4D44-9AAB-BA2463D04136}" destId="{936054CA-1493-4F27-8592-3000E77CA450}" srcOrd="0" destOrd="0" presId="urn:microsoft.com/office/officeart/2005/8/layout/chevron2"/>
    <dgm:cxn modelId="{4EB3178E-9E24-43D0-8F56-DC401462B97E}" type="presParOf" srcId="{936054CA-1493-4F27-8592-3000E77CA450}" destId="{A3F69F23-E41E-4A85-BB79-37F42720CBAA}" srcOrd="0" destOrd="0" presId="urn:microsoft.com/office/officeart/2005/8/layout/chevron2"/>
    <dgm:cxn modelId="{35398729-84BA-4A27-8AF7-2E2BFB870C66}" type="presParOf" srcId="{936054CA-1493-4F27-8592-3000E77CA450}" destId="{DE3611C9-8179-4FCE-9723-081EA323DAD8}" srcOrd="1" destOrd="0" presId="urn:microsoft.com/office/officeart/2005/8/layout/chevron2"/>
    <dgm:cxn modelId="{826846CB-0159-4A38-A08B-4B85E56C989D}" type="presParOf" srcId="{05D583CF-B1FB-4D44-9AAB-BA2463D04136}" destId="{E7DF00E1-A4D7-4076-A11F-45C17BD5BBD0}" srcOrd="1" destOrd="0" presId="urn:microsoft.com/office/officeart/2005/8/layout/chevron2"/>
    <dgm:cxn modelId="{61D4F424-5B73-4326-8828-214D7C69AF47}" type="presParOf" srcId="{05D583CF-B1FB-4D44-9AAB-BA2463D04136}" destId="{6BA926DB-6CE7-42AB-A67D-02781E7C2EE4}" srcOrd="2" destOrd="0" presId="urn:microsoft.com/office/officeart/2005/8/layout/chevron2"/>
    <dgm:cxn modelId="{673C19BB-AE38-437E-8493-C777D9CBE203}" type="presParOf" srcId="{6BA926DB-6CE7-42AB-A67D-02781E7C2EE4}" destId="{0B4D74C5-9F85-42FE-9AEB-4C690F959636}" srcOrd="0" destOrd="0" presId="urn:microsoft.com/office/officeart/2005/8/layout/chevron2"/>
    <dgm:cxn modelId="{8282F454-27AA-43C7-A361-174D5609EF29}" type="presParOf" srcId="{6BA926DB-6CE7-42AB-A67D-02781E7C2EE4}" destId="{09D655A0-7C09-4126-B753-B88D0879DCBB}" srcOrd="1" destOrd="0" presId="urn:microsoft.com/office/officeart/2005/8/layout/chevron2"/>
    <dgm:cxn modelId="{9C1BC6BD-3317-4952-A33C-681E214CDF4F}" type="presParOf" srcId="{05D583CF-B1FB-4D44-9AAB-BA2463D04136}" destId="{4A7DA4A2-46F1-445C-BB93-B51365F09FDF}" srcOrd="3" destOrd="0" presId="urn:microsoft.com/office/officeart/2005/8/layout/chevron2"/>
    <dgm:cxn modelId="{56164DA8-269B-4DF4-9C47-F69D99B6C6DE}" type="presParOf" srcId="{05D583CF-B1FB-4D44-9AAB-BA2463D04136}" destId="{01AFC8C4-CC95-4543-AE2F-B03440105EBF}" srcOrd="4" destOrd="0" presId="urn:microsoft.com/office/officeart/2005/8/layout/chevron2"/>
    <dgm:cxn modelId="{1CBBD3C1-E096-410B-9A8B-4E6C97524ACE}" type="presParOf" srcId="{01AFC8C4-CC95-4543-AE2F-B03440105EBF}" destId="{F780EE6E-4147-4C26-B60D-A26C0B3F6AC7}" srcOrd="0" destOrd="0" presId="urn:microsoft.com/office/officeart/2005/8/layout/chevron2"/>
    <dgm:cxn modelId="{3B009471-EFE4-45C8-8502-B6F90BF7F92C}" type="presParOf" srcId="{01AFC8C4-CC95-4543-AE2F-B03440105EBF}" destId="{86B3FFDE-1D1E-4CC5-9363-62C907FDA6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69F23-E41E-4A85-BB79-37F42720CBAA}">
      <dsp:nvSpPr>
        <dsp:cNvPr id="0" name=""/>
        <dsp:cNvSpPr/>
      </dsp:nvSpPr>
      <dsp:spPr>
        <a:xfrm rot="5400000">
          <a:off x="-119132" y="165030"/>
          <a:ext cx="794215" cy="555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</a:t>
          </a:r>
          <a:endParaRPr lang="ru-RU" sz="1000" kern="1200" dirty="0"/>
        </a:p>
      </dsp:txBody>
      <dsp:txXfrm rot="-5400000">
        <a:off x="1" y="323872"/>
        <a:ext cx="555950" cy="238265"/>
      </dsp:txXfrm>
    </dsp:sp>
    <dsp:sp modelId="{DE3611C9-8179-4FCE-9723-081EA323DAD8}">
      <dsp:nvSpPr>
        <dsp:cNvPr id="0" name=""/>
        <dsp:cNvSpPr/>
      </dsp:nvSpPr>
      <dsp:spPr>
        <a:xfrm rot="5400000">
          <a:off x="4270416" y="-3668567"/>
          <a:ext cx="516240" cy="7945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комфортной и безопасной среды проживания на территории муниципального образования «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55951" y="71099"/>
        <a:ext cx="7919970" cy="465838"/>
      </dsp:txXfrm>
    </dsp:sp>
    <dsp:sp modelId="{0B4D74C5-9F85-42FE-9AEB-4C690F959636}">
      <dsp:nvSpPr>
        <dsp:cNvPr id="0" name=""/>
        <dsp:cNvSpPr/>
      </dsp:nvSpPr>
      <dsp:spPr>
        <a:xfrm rot="5400000">
          <a:off x="-119132" y="2331364"/>
          <a:ext cx="794215" cy="555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ЗАДАЧИ</a:t>
          </a:r>
          <a:endParaRPr lang="ru-RU" sz="1000" kern="1200" dirty="0"/>
        </a:p>
      </dsp:txBody>
      <dsp:txXfrm rot="-5400000">
        <a:off x="1" y="2490206"/>
        <a:ext cx="555950" cy="238265"/>
      </dsp:txXfrm>
    </dsp:sp>
    <dsp:sp modelId="{09D655A0-7C09-4126-B753-B88D0879DCBB}">
      <dsp:nvSpPr>
        <dsp:cNvPr id="0" name=""/>
        <dsp:cNvSpPr/>
      </dsp:nvSpPr>
      <dsp:spPr>
        <a:xfrm rot="5400000">
          <a:off x="2814417" y="-1453171"/>
          <a:ext cx="3428237" cy="7847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в сфере образования и культуры в МО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благоустройства общественных и дворовых территорий в МО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жилья и качества жилищного обеспечения жителей МО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комплексного решения вопросов, связанных с развитием дорожной, транспортной, коммунальной инфраструктуры МО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Лешуконский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для всех категорий и групп населения условий для занятий физической культурой и спортом, массовым спортом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субъектов малого и среднего предпринимательства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</a:endParaRPr>
        </a:p>
      </dsp:txBody>
      <dsp:txXfrm rot="-5400000">
        <a:off x="605012" y="923587"/>
        <a:ext cx="7679695" cy="3093531"/>
      </dsp:txXfrm>
    </dsp:sp>
    <dsp:sp modelId="{F780EE6E-4147-4C26-B60D-A26C0B3F6AC7}">
      <dsp:nvSpPr>
        <dsp:cNvPr id="0" name=""/>
        <dsp:cNvSpPr/>
      </dsp:nvSpPr>
      <dsp:spPr>
        <a:xfrm rot="5400000">
          <a:off x="-119132" y="4351117"/>
          <a:ext cx="794215" cy="555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МЕРОПРИЯТИЯ</a:t>
          </a:r>
          <a:endParaRPr lang="ru-RU" sz="600" kern="1200" dirty="0"/>
        </a:p>
      </dsp:txBody>
      <dsp:txXfrm rot="-5400000">
        <a:off x="1" y="4509959"/>
        <a:ext cx="555950" cy="238265"/>
      </dsp:txXfrm>
    </dsp:sp>
    <dsp:sp modelId="{86B3FFDE-1D1E-4CC5-9363-62C907FDA6EA}">
      <dsp:nvSpPr>
        <dsp:cNvPr id="0" name=""/>
        <dsp:cNvSpPr/>
      </dsp:nvSpPr>
      <dsp:spPr>
        <a:xfrm rot="5400000">
          <a:off x="4139022" y="517519"/>
          <a:ext cx="779026" cy="7945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Все реализуемые мероприятия направлены на достижение 40 целевых показателей проекта, отражающих выполнение каждой из 6 задач проекта. Показатели также увязаны с показателями региональных проектов.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5950" y="4138621"/>
        <a:ext cx="7907142" cy="702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79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40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15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26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61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61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9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71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26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76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7" r:id="rId11"/>
    <p:sldLayoutId id="2147483668" r:id="rId12"/>
    <p:sldLayoutId id="2147483669" r:id="rId13"/>
    <p:sldLayoutId id="2147483671" r:id="rId14"/>
    <p:sldLayoutId id="2147483672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Лешуконский район_герб_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857232"/>
            <a:ext cx="8572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192880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Муниципальный проект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42886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«Комплексное развитие муниципального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 «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Лешуконский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муниципальный район»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9" descr="https://sun9-51.userapi.com/c845016/v845016628/5e9fd/7-GGuGTqh0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" y="4500571"/>
            <a:ext cx="314324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s://189131.selcdn.ru/leonardo/assets/uploads/attachments/8c96_ZdNn7FzJmLruS1AiR9aBXp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00571"/>
            <a:ext cx="2786055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28596" y="1071546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57699"/>
            <a:ext cx="63367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1. Повышение доступности и качества в сфере образования и культуры в МО «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471" y="1844824"/>
            <a:ext cx="82488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Мероприятия, направленные на развитие сферы образования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Строительство начальной школы – детского сада на 100 учащихся и 100 воспитанников в с.Лешуконское, бюджет проекта 259 046,2 тыс.руб.;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Создание материально – технической базы для открытия центров образования цифрового и гуманитарного профилей «Точка роста», бюджет проекта 100,0 тыс. руб. 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6124"/>
            <a:ext cx="43879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0E2138"/>
                </a:solidFill>
                <a:latin typeface="Times New Roman" pitchFamily="18" charset="0"/>
                <a:cs typeface="Times New Roman" pitchFamily="18" charset="0"/>
              </a:rPr>
              <a:t>Центры образования цифрового и гуманитарного профилей «Точка роста» будут созданы на базе МБОУ «</a:t>
            </a:r>
            <a:r>
              <a:rPr lang="ru-RU" sz="2000" b="1" dirty="0" err="1" smtClean="0">
                <a:solidFill>
                  <a:srgbClr val="0E2138"/>
                </a:solidFill>
                <a:latin typeface="Times New Roman" pitchFamily="18" charset="0"/>
                <a:cs typeface="Times New Roman" pitchFamily="18" charset="0"/>
              </a:rPr>
              <a:t>Вожгорская</a:t>
            </a:r>
            <a:r>
              <a:rPr lang="ru-RU" sz="2000" b="1" dirty="0" smtClean="0">
                <a:solidFill>
                  <a:srgbClr val="0E2138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 в 2020 году, МБОУ «</a:t>
            </a:r>
            <a:r>
              <a:rPr lang="ru-RU" sz="2000" b="1" dirty="0" err="1" smtClean="0">
                <a:solidFill>
                  <a:srgbClr val="0E2138"/>
                </a:solidFill>
                <a:latin typeface="Times New Roman" pitchFamily="18" charset="0"/>
                <a:cs typeface="Times New Roman" pitchFamily="18" charset="0"/>
              </a:rPr>
              <a:t>Устьвашская</a:t>
            </a:r>
            <a:r>
              <a:rPr lang="ru-RU" sz="2000" b="1" dirty="0" smtClean="0">
                <a:solidFill>
                  <a:srgbClr val="0E2138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 в 2021 году.</a:t>
            </a:r>
            <a:endParaRPr lang="ru-RU" sz="2000" b="1" cap="none" spc="0" dirty="0">
              <a:ln>
                <a:prstDash val="solid"/>
              </a:ln>
              <a:solidFill>
                <a:srgbClr val="0E213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riakchr.ru/upload/iblock/ecb/ecbb4fa5384fbf9f1d279e9e6e45a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4" y="3286124"/>
            <a:ext cx="3000397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706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0017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Мероприятия, направленные на развитие сферы культуры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Капитальный ремонт детской музыкальной школы.</a:t>
            </a: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3" y="2357430"/>
            <a:ext cx="60722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2022 году будет отремонтировано здание МБОУ ДОД «Детская музыкальная школа №29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замена окон, дверей,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радиаторов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отопления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выравнивание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стен,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потолков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переборка полов 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устройство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проекта составляет 5 123,4 тыс. руб.</a:t>
            </a:r>
            <a:endParaRPr lang="ru-RU" sz="2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ldmsh.arkh.muzkult.ru/media/2018/07/30/1226406351/image_image_188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71810"/>
            <a:ext cx="3000397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958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2. Повышение уровня благоустройства общественных и дворовых территорий в МО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143116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по благоустройству общественных и дворовых территорий, мест массового отдыха населения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 дворовых территорий многоквартирных домов;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 мест массового отдыха и территорий общего пользования.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357562"/>
            <a:ext cx="507209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3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рамках выполнения данной задачи планируется в период с 2020 года по 2024 год 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Благоустроить:</a:t>
            </a:r>
          </a:p>
          <a:p>
            <a:pPr>
              <a:buFontTx/>
              <a:buChar char="-"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дворовых территорий;</a:t>
            </a:r>
          </a:p>
          <a:p>
            <a:pPr>
              <a:buFontTx/>
              <a:buChar char="-"/>
            </a:pPr>
            <a:r>
              <a:rPr lang="ru-RU" sz="13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общественных территорий. </a:t>
            </a:r>
          </a:p>
          <a:p>
            <a:pPr algn="ctr">
              <a:buFontTx/>
              <a:buChar char="-"/>
            </a:pPr>
            <a:endParaRPr lang="ru-RU" sz="1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 12 530,9 тыс. ру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Благоустройство дворов от компании СКИФ ПРО 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918" y="3786190"/>
            <a:ext cx="445480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08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3. Повышение доступности жилья и качества жилищного обеспечения жителей МО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Мероприятия, направленные на повышение доступности жилья и качества жилищного обеспечения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Улучшение жилищных условий сельских граждан, проживающих на сельских территориях.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214686"/>
            <a:ext cx="7643866" cy="11849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рамках выполнения данной задачи в период с 2020 года по 2022 год планируется выдача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сертификатов на строительство и приобретение жилья.</a:t>
            </a: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проекта составляет 4 481,4 тыс</a:t>
            </a:r>
            <a:r>
              <a:rPr lang="ru-RU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5"/>
            <a:ext cx="2857520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9" y="4429132"/>
            <a:ext cx="50101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08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4. Обеспечение комплексного решения вопросов, связанных с развитием дорожной, транспортной, коммунальной инфраструктуры МО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35743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Мероприятия, направленные на развитие дорожной, транспортной и коммунальной инфраструктуры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Замена водонапорной башни в с.Лешуконское;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Ремонт автодорог местного значения в границах с.Лешуконское.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00438"/>
            <a:ext cx="78581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2020 году пройдут работы по замене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водонапорной башни по адресу: с.Лешуконское, ул.Новоселова. Бюджет – 264,7 тыс. руб.</a:t>
            </a:r>
          </a:p>
          <a:p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2021 года начнутся работы по ремонту дороги: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улица победы (от памятника павшим в годы великой отечественной войны до дома № 9), протяженность 207 м.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улица Октябрьская (от столба ЛЭП от дома № 1), протяженность 100 м.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 – 16 698,0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3136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5. Создание для всех категорий и групп населения условий для занятия физической культурой и спортом, массовым спортом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Мероприятия, направленные на развитие физической культуры и спорта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Обустройство плоскостного спортивного сооружения – универсальная спортивная площадка с искусственным покрытием в МБОУ «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Лешуконская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средняя общеобразовательная школа»;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Обустройство спортивной площадки для проведения тестирования населения в соответствии с нормами Всероссийского физкультурно-спортивного комплекса «Готов к труду и обороне» (ГТО).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7"/>
            <a:ext cx="59293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будет построено и введено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эксплуатацию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плоскостное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сооружение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с искусственным покрытием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Лешуконская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бюджет 3 371,7 тыс. руб.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14884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будет построена и введена в эксплуатацию площадка с тренажерами для проведения тестирования населения в соответствии с нормами Всероссийского физкультурно-спортивного комплекса «Готов к труду и обороне» (ГТО) в с.Лешуконское, бюджет - 299,7 тыс. руб.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pdb/1701500/7c709c30-d682-4b94-bfb4-346db0c77ee9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643338" cy="250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473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6. Поддержка субъектов малого и среднего предпринимательства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в сфере развития и поддержки субъектов малого и среднего предпринимательства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Размещение информационных публикаций, направленных на популяризацию ведения предпринимательской деятельности, а также информации о действующих мерах поддержки СМСП и изменении текущей законодательной базы;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Предоставление на конкурсной основе субсидий субъектам  предпринимательства на мероприятия по поддержке малого и среднего предпринимательства.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42913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с 2020 года по 2024 год планируется оказать поддержку 5 предпринимателям на развитие приоритетных направлений деятельности.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– 330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829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AnnaRekke</dc:creator>
  <cp:lastModifiedBy>Zavorotova</cp:lastModifiedBy>
  <cp:revision>76</cp:revision>
  <dcterms:created xsi:type="dcterms:W3CDTF">2020-04-16T13:27:10Z</dcterms:created>
  <dcterms:modified xsi:type="dcterms:W3CDTF">2020-07-14T09:43:23Z</dcterms:modified>
</cp:coreProperties>
</file>